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706100" cy="151257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963504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960" y="8121240"/>
            <a:ext cx="963504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72000" y="353916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34960" y="812124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472000" y="812124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310212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92600" y="3539160"/>
            <a:ext cx="310212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050240" y="3539160"/>
            <a:ext cx="310212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34960" y="8121240"/>
            <a:ext cx="310212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92600" y="8121240"/>
            <a:ext cx="310212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7050240" y="8121240"/>
            <a:ext cx="310212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960" y="3539160"/>
            <a:ext cx="9635040" cy="8772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9635040" cy="877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4701600" cy="877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72000" y="3539160"/>
            <a:ext cx="4701600" cy="877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960" y="603360"/>
            <a:ext cx="9635040" cy="11707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472000" y="3539160"/>
            <a:ext cx="4701600" cy="877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34960" y="812124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4701600" cy="877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72000" y="353916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72000" y="812124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tr-T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72000" y="3539160"/>
            <a:ext cx="470160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960" y="8121240"/>
            <a:ext cx="9635040" cy="418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960" y="603360"/>
            <a:ext cx="9635040" cy="2525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tr-TR" sz="4400" spc="-1" strike="noStrike">
                <a:latin typeface="Arial"/>
              </a:rPr>
              <a:t>Ana başlık metnini düzenlemek için tıklayın</a:t>
            </a:r>
            <a:endParaRPr b="0" lang="tr-T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960" y="3539160"/>
            <a:ext cx="9635040" cy="877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latin typeface="Arial"/>
              </a:rPr>
              <a:t>Anahat metninin biçimini düzenlemek için tıklayın</a:t>
            </a:r>
            <a:endParaRPr b="0" lang="tr-T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latin typeface="Arial"/>
              </a:rPr>
              <a:t>İkinci Anahat Düzeyi</a:t>
            </a:r>
            <a:endParaRPr b="0" lang="tr-T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latin typeface="Arial"/>
              </a:rPr>
              <a:t>Üçüncü Anahat Düzeyi</a:t>
            </a:r>
            <a:endParaRPr b="0" lang="tr-T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latin typeface="Arial"/>
              </a:rPr>
              <a:t>Dördüncü Anahat Düzeyi</a:t>
            </a:r>
            <a:endParaRPr b="0" lang="tr-T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Beşinci Anahat Düzeyi</a:t>
            </a:r>
            <a:endParaRPr b="0" lang="tr-T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Altıncı Anahat Düzeyi</a:t>
            </a:r>
            <a:endParaRPr b="0" lang="tr-T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Yedinci Anahat Düzeyi</a:t>
            </a:r>
            <a:endParaRPr b="0" lang="tr-T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816000" y="1368000"/>
            <a:ext cx="3556080" cy="31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tr-TR" sz="2000" spc="-182" strike="noStrike">
                <a:solidFill>
                  <a:srgbClr val="000000"/>
                </a:solidFill>
                <a:latin typeface="Trebuchet MS"/>
                <a:ea typeface="DejaVu Sans"/>
              </a:rPr>
              <a:t>HİZMET </a:t>
            </a:r>
            <a:r>
              <a:rPr b="1" lang="tr-TR" sz="2000" spc="-177" strike="noStrike">
                <a:solidFill>
                  <a:srgbClr val="000000"/>
                </a:solidFill>
                <a:latin typeface="Trebuchet MS"/>
                <a:ea typeface="DejaVu Sans"/>
              </a:rPr>
              <a:t>STANDARTLARI TABLOSU</a:t>
            </a:r>
            <a:endParaRPr b="0" lang="tr-TR" sz="2000" spc="-1" strike="noStrike">
              <a:latin typeface="Arial"/>
            </a:endParaRPr>
          </a:p>
        </p:txBody>
      </p:sp>
      <p:graphicFrame>
        <p:nvGraphicFramePr>
          <p:cNvPr id="39" name="Table 2"/>
          <p:cNvGraphicFramePr/>
          <p:nvPr/>
        </p:nvGraphicFramePr>
        <p:xfrm>
          <a:off x="583560" y="1733040"/>
          <a:ext cx="9645480" cy="14977440"/>
        </p:xfrm>
        <a:graphic>
          <a:graphicData uri="http://schemas.openxmlformats.org/drawingml/2006/table">
            <a:tbl>
              <a:tblPr/>
              <a:tblGrid>
                <a:gridCol w="449280"/>
                <a:gridCol w="2900520"/>
                <a:gridCol w="4679640"/>
                <a:gridCol w="1616400"/>
              </a:tblGrid>
              <a:tr h="1394280">
                <a:tc>
                  <a:txBody>
                    <a:bodyPr>
                      <a:noAutofit/>
                    </a:bodyPr>
                    <a:p>
                      <a:pPr marL="111240" indent="-56520">
                        <a:lnSpc>
                          <a:spcPts val="1681"/>
                        </a:lnSpc>
                        <a:spcBef>
                          <a:spcPts val="34"/>
                        </a:spcBef>
                      </a:pPr>
                      <a:r>
                        <a:rPr b="1" lang="tr-TR" sz="13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S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111240" indent="-56520">
                        <a:lnSpc>
                          <a:spcPts val="1681"/>
                        </a:lnSpc>
                        <a:spcBef>
                          <a:spcPts val="34"/>
                        </a:spcBef>
                      </a:pPr>
                      <a:r>
                        <a:rPr b="1" lang="tr-TR" sz="13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111240" indent="-56520">
                        <a:lnSpc>
                          <a:spcPts val="1681"/>
                        </a:lnSpc>
                        <a:spcBef>
                          <a:spcPts val="34"/>
                        </a:spcBef>
                      </a:pPr>
                      <a:r>
                        <a:rPr b="1" lang="tr-TR" sz="13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R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111240" indent="-56520">
                        <a:lnSpc>
                          <a:spcPts val="1681"/>
                        </a:lnSpc>
                        <a:spcBef>
                          <a:spcPts val="34"/>
                        </a:spcBef>
                      </a:pPr>
                      <a:r>
                        <a:rPr b="1" lang="tr-TR" sz="13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A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111240" indent="-56520">
                        <a:lnSpc>
                          <a:spcPts val="1681"/>
                        </a:lnSpc>
                        <a:spcBef>
                          <a:spcPts val="34"/>
                        </a:spcBef>
                      </a:pPr>
                      <a:r>
                        <a:rPr b="1" lang="tr-TR" sz="1300" spc="-12" strike="noStrike">
                          <a:solidFill>
                            <a:srgbClr val="ffffff"/>
                          </a:solidFill>
                          <a:latin typeface="Trebuchet MS"/>
                        </a:rPr>
                        <a:t>N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111240" indent="-56520">
                        <a:lnSpc>
                          <a:spcPts val="1681"/>
                        </a:lnSpc>
                        <a:spcBef>
                          <a:spcPts val="34"/>
                        </a:spcBef>
                      </a:pPr>
                      <a:r>
                        <a:rPr b="1" lang="tr-TR" sz="1300" spc="-12" strike="noStrike">
                          <a:solidFill>
                            <a:srgbClr val="ffffff"/>
                          </a:solidFill>
                          <a:latin typeface="Trebuchet MS"/>
                        </a:rPr>
                        <a:t>O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B w="12240">
                      <a:solidFill>
                        <a:srgbClr val="ffffff"/>
                      </a:solidFill>
                    </a:lnB>
                    <a:solidFill>
                      <a:srgbClr val="4f81b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488880">
                        <a:lnSpc>
                          <a:spcPct val="100000"/>
                        </a:lnSpc>
                        <a:spcBef>
                          <a:spcPts val="918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488880">
                        <a:lnSpc>
                          <a:spcPct val="100000"/>
                        </a:lnSpc>
                        <a:spcBef>
                          <a:spcPts val="918"/>
                        </a:spcBef>
                      </a:pPr>
                      <a:r>
                        <a:rPr b="1" lang="tr-TR" sz="1300" spc="-7" strike="noStrike">
                          <a:solidFill>
                            <a:srgbClr val="ffffff"/>
                          </a:solidFill>
                          <a:latin typeface="Trebuchet MS"/>
                        </a:rPr>
                        <a:t>HİZMETİN ADI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B w="12240">
                      <a:solidFill>
                        <a:srgbClr val="ffffff"/>
                      </a:solidFill>
                    </a:lnB>
                    <a:solidFill>
                      <a:srgbClr val="4f81b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767880">
                        <a:lnSpc>
                          <a:spcPct val="100000"/>
                        </a:lnSpc>
                        <a:spcBef>
                          <a:spcPts val="98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767880">
                        <a:lnSpc>
                          <a:spcPct val="100000"/>
                        </a:lnSpc>
                        <a:spcBef>
                          <a:spcPts val="981"/>
                        </a:spcBef>
                      </a:pPr>
                      <a:r>
                        <a:rPr b="1" lang="tr-TR" sz="1300" spc="-7" strike="noStrike">
                          <a:solidFill>
                            <a:srgbClr val="ffffff"/>
                          </a:solidFill>
                          <a:latin typeface="Trebuchet MS"/>
                        </a:rPr>
                        <a:t>BAŞVURUDA İSTENEN</a:t>
                      </a:r>
                      <a:r>
                        <a:rPr b="1" lang="tr-TR" sz="1300" spc="-282" strike="noStrike">
                          <a:solidFill>
                            <a:srgbClr val="ffffff"/>
                          </a:solidFill>
                          <a:latin typeface="Trebuchet MS"/>
                        </a:rPr>
                        <a:t> </a:t>
                      </a:r>
                      <a:r>
                        <a:rPr b="1" lang="tr-TR" sz="1300" spc="-7" strike="noStrike">
                          <a:solidFill>
                            <a:srgbClr val="ffffff"/>
                          </a:solidFill>
                          <a:latin typeface="Trebuchet MS"/>
                        </a:rPr>
                        <a:t>BELGELER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B w="12240">
                      <a:solidFill>
                        <a:srgbClr val="ffffff"/>
                      </a:solidFill>
                    </a:lnB>
                    <a:solidFill>
                      <a:srgbClr val="4f81b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45880" indent="7560">
                        <a:lnSpc>
                          <a:spcPct val="106000"/>
                        </a:lnSpc>
                        <a:spcBef>
                          <a:spcPts val="3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245880" indent="7560">
                        <a:lnSpc>
                          <a:spcPct val="106000"/>
                        </a:lnSpc>
                        <a:spcBef>
                          <a:spcPts val="31"/>
                        </a:spcBef>
                      </a:pPr>
                      <a:r>
                        <a:rPr b="1" lang="tr-TR" sz="1300" spc="-7" strike="noStrike">
                          <a:solidFill>
                            <a:srgbClr val="ffffff"/>
                          </a:solidFill>
                          <a:latin typeface="Trebuchet MS"/>
                        </a:rPr>
                        <a:t>TAMAMLANMA   </a:t>
                      </a:r>
                      <a:r>
                        <a:rPr b="1" lang="tr-TR" sz="1300" spc="-32" strike="noStrike">
                          <a:solidFill>
                            <a:srgbClr val="ffffff"/>
                          </a:solidFill>
                          <a:latin typeface="Trebuchet MS"/>
                        </a:rPr>
                        <a:t>SÜRESİ          (EN</a:t>
                      </a:r>
                      <a:r>
                        <a:rPr b="1" lang="tr-TR" sz="1300" spc="-330" strike="noStrike">
                          <a:solidFill>
                            <a:srgbClr val="ffffff"/>
                          </a:solidFill>
                          <a:latin typeface="Trebuchet MS"/>
                        </a:rPr>
                        <a:t> </a:t>
                      </a:r>
                      <a:r>
                        <a:rPr b="1" lang="tr-TR" sz="1300" spc="-46" strike="noStrike">
                          <a:solidFill>
                            <a:srgbClr val="ffffff"/>
                          </a:solidFill>
                          <a:latin typeface="Trebuchet MS"/>
                        </a:rPr>
                        <a:t>GEÇ)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B w="12240">
                      <a:solidFill>
                        <a:srgbClr val="ffffff"/>
                      </a:solidFill>
                    </a:lnB>
                    <a:solidFill>
                      <a:srgbClr val="4f81ba"/>
                    </a:solidFill>
                  </a:tcPr>
                </a:tc>
              </a:tr>
              <a:tr h="913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2000"/>
                        </a:lnSpc>
                      </a:pP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Hakkı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Kapsamında</a:t>
                      </a:r>
                      <a:r>
                        <a:rPr b="0" lang="tr-TR" sz="1300" spc="-19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Yapılan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Başvurular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54160" indent="-178560">
                        <a:lnSpc>
                          <a:spcPts val="1599"/>
                        </a:lnSpc>
                        <a:spcBef>
                          <a:spcPts val="51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</a:t>
                      </a:r>
                      <a:r>
                        <a:rPr b="0" lang="tr-TR" sz="1300" spc="-2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sahibininadısoyadını,</a:t>
                      </a:r>
                      <a:r>
                        <a:rPr b="0" lang="tr-TR" sz="1300" spc="-22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imzasını,</a:t>
                      </a:r>
                      <a:r>
                        <a:rPr b="0" lang="tr-TR" sz="1300" spc="-22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iletişimbilgilerini</a:t>
                      </a:r>
                      <a:r>
                        <a:rPr b="0" lang="tr-TR" sz="1300" spc="-22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içeren 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dilekçesi ve</a:t>
                      </a:r>
                      <a:r>
                        <a:rPr b="0" lang="tr-TR" sz="1300" spc="1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varsaekleri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ts val="1610"/>
                        </a:lnSpc>
                        <a:spcBef>
                          <a:spcPts val="54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Tüzel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kişiliğin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unvanını,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yetkili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kişi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imzasını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iletişim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bilgilerini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içeren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9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varsa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ekleri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3240" algn="ctr">
                        <a:lnSpc>
                          <a:spcPct val="100000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783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0000"/>
                        </a:lnSpc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Bilgi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Edinme ve BİMER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Başvuruları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54160" indent="-178560">
                        <a:lnSpc>
                          <a:spcPct val="101000"/>
                        </a:lnSpc>
                        <a:spcBef>
                          <a:spcPts val="244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Elektronik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ortam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başvurularında,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Adı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Soyadı, 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TCKN, </a:t>
                      </a:r>
                      <a:r>
                        <a:rPr b="0" lang="tr-TR" sz="1300" spc="-80" strike="noStrike">
                          <a:solidFill>
                            <a:srgbClr val="000000"/>
                          </a:solidFill>
                          <a:latin typeface="Arial"/>
                        </a:rPr>
                        <a:t>e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posta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adresi,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iletişim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bilgileri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cevabın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talep</a:t>
                      </a:r>
                      <a:r>
                        <a:rPr b="0" lang="tr-TR" sz="1300" spc="-10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şekli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Yazılı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başvurularda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1.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Maddedeki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bilgiler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belgeler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87920" indent="370080">
                        <a:lnSpc>
                          <a:spcPct val="101000"/>
                        </a:lnSpc>
                        <a:spcBef>
                          <a:spcPts val="244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15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 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b="0" lang="tr-TR" sz="11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Kurum </a:t>
                      </a:r>
                      <a:r>
                        <a:rPr b="0" lang="tr-TR" sz="11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Dışı </a:t>
                      </a:r>
                      <a:r>
                        <a:rPr b="0" lang="tr-TR" sz="11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yazışma </a:t>
                      </a:r>
                      <a:r>
                        <a:rPr b="0" lang="tr-TR" sz="11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gerektiğinde</a:t>
                      </a:r>
                      <a:r>
                        <a:rPr b="0" lang="tr-TR" sz="11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r>
                        <a:rPr b="0" lang="tr-TR" sz="1100" spc="-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1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2483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1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2000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Çevresel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etki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değerlendirme (ÇED)  raporlarına esas İl Müdürlüğü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görüşü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74160" indent="-214560">
                        <a:lnSpc>
                          <a:spcPts val="1590"/>
                        </a:lnSpc>
                        <a:spcBef>
                          <a:spcPts val="11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(ÇED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Dosyasının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incelenmesi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için)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2-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Jeolojik-Jeoteknik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Etüt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Raporunda;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434520" indent="-137160">
                        <a:lnSpc>
                          <a:spcPts val="1525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Kapak,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amaç,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imar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durumu,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afet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durumu,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yerleşime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uygunluk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434520"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durumu,</a:t>
                      </a:r>
                      <a:r>
                        <a:rPr b="0" lang="tr-TR" sz="1300" spc="-20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sonuçlar,</a:t>
                      </a:r>
                      <a:r>
                        <a:rPr b="0" lang="tr-TR" sz="1300" spc="-20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onay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kısmı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yerleşime</a:t>
                      </a:r>
                      <a:r>
                        <a:rPr b="0" lang="tr-TR" sz="1300" spc="-19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uygunluk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haritaları,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434520" indent="-137160">
                        <a:lnSpc>
                          <a:spcPct val="101000"/>
                        </a:lnSpc>
                        <a:spcBef>
                          <a:spcPts val="14"/>
                        </a:spcBef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Faaliyet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Bölgesinin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stratigrafik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kesiti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ile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1/25.000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ölçekli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jeolojik 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haritası,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434520" indent="-137160">
                        <a:lnSpc>
                          <a:spcPts val="1551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Doğal</a:t>
                      </a:r>
                      <a:r>
                        <a:rPr b="0" lang="tr-TR" sz="1300" spc="-8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Afet</a:t>
                      </a:r>
                      <a:r>
                        <a:rPr b="0" lang="tr-TR" sz="1300" spc="-9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durum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bilgi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içerikleri,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434520" indent="-137160">
                        <a:lnSpc>
                          <a:spcPts val="1551"/>
                        </a:lnSpc>
                        <a:spcBef>
                          <a:spcPts val="85"/>
                        </a:spcBef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Faaliyetalanınındepremsellikdurumu,fayharitası,fayın  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faaliyetalanına</a:t>
                      </a:r>
                      <a:r>
                        <a:rPr b="0" lang="tr-TR" sz="1300" spc="-24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uzaklığıve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Türkiye</a:t>
                      </a:r>
                      <a:r>
                        <a:rPr b="0" lang="tr-TR" sz="1300" spc="-21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Deprem</a:t>
                      </a:r>
                      <a:r>
                        <a:rPr b="0" lang="tr-TR" sz="1300" spc="-2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Bölgeleri</a:t>
                      </a:r>
                      <a:r>
                        <a:rPr b="0" lang="tr-TR" sz="1300" spc="-2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haritası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Belirtilen süreye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esas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487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54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</a:pP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TABB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(Türkiye Afet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Bilgi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Bankası)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takibi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ve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işlenmesi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7416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Ulusal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 yerel basına düşen güncel afet</a:t>
                      </a:r>
                      <a:r>
                        <a:rPr b="0" lang="tr-TR" sz="1300" spc="1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olayları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324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289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5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Afete Maruz Bölge Sorgulamaları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7416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Sorgulanan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alanla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ilgili detay bilgileri içeren</a:t>
                      </a:r>
                      <a:r>
                        <a:rPr b="0" lang="tr-TR" sz="1300" spc="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324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884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1000"/>
                        </a:lnSpc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Afet</a:t>
                      </a:r>
                      <a:r>
                        <a:rPr b="0" lang="tr-TR" sz="1300" spc="-2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müracaatları</a:t>
                      </a:r>
                      <a:r>
                        <a:rPr b="0" lang="tr-TR" sz="1300" spc="-25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(heyelan,</a:t>
                      </a:r>
                      <a:r>
                        <a:rPr b="0" lang="tr-TR" sz="1300" spc="-26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kaya 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düşmesi,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çığ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vs.)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17000">
                        <a:lnSpc>
                          <a:spcPts val="1519"/>
                        </a:lnSpc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İletişim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konum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bilgilerini</a:t>
                      </a:r>
                      <a:r>
                        <a:rPr b="0" lang="tr-TR" sz="1300" spc="7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içeren;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90880" indent="-19044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Telefon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İhbarı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90880" indent="-19044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ts val="1485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içinde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36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İnceleme, 3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64800" algn="ctr"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İçinde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uyarı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 önlem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yazışmaları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4957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026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1074"/>
                        </a:spcBef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Afetlere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Hazırlık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Eğitimleri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74160">
                        <a:lnSpc>
                          <a:spcPct val="102000"/>
                        </a:lnSpc>
                        <a:spcBef>
                          <a:spcPts val="235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1-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Gönüllü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bireylerin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eğitim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talep</a:t>
                      </a:r>
                      <a:r>
                        <a:rPr b="0" lang="tr-TR" sz="1300" spc="-1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dilekçesi 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2-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Kurum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Kuruluşlardan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resmi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talep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yazısı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3240" algn="ctr">
                        <a:lnSpc>
                          <a:spcPct val="100000"/>
                        </a:lnSpc>
                        <a:spcBef>
                          <a:spcPts val="1074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Cevap: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6912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1000"/>
                        </a:lnSpc>
                        <a:spcBef>
                          <a:spcPts val="6"/>
                        </a:spcBef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Büyük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ölçekli İşletmelerin, kamu 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Kurumlarının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okulların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yangın 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tahliye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tatbikatları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74160">
                        <a:lnSpc>
                          <a:spcPct val="100000"/>
                        </a:lnSpc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Yazılı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3240" algn="ctr">
                        <a:lnSpc>
                          <a:spcPct val="100000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Cevap: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1086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9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2000"/>
                        </a:lnSpc>
                        <a:spcBef>
                          <a:spcPts val="904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Sefer</a:t>
                      </a:r>
                      <a:r>
                        <a:rPr b="0" lang="tr-TR" sz="1300" spc="-26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Görevli</a:t>
                      </a:r>
                      <a:r>
                        <a:rPr b="0" lang="tr-TR" sz="1300" spc="-25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Araçların</a:t>
                      </a:r>
                      <a:r>
                        <a:rPr b="0" lang="tr-TR" sz="1300" spc="-24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Devri</a:t>
                      </a:r>
                      <a:r>
                        <a:rPr b="0" lang="tr-TR" sz="1300" spc="-25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25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Sefer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Görev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Emirlerinin</a:t>
                      </a:r>
                      <a:r>
                        <a:rPr b="0" lang="tr-TR" sz="1300" spc="-22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Kaybı</a:t>
                      </a:r>
                      <a:r>
                        <a:rPr b="0" lang="tr-TR" sz="1300" spc="-22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İşlemleri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60280" indent="-185040">
                        <a:lnSpc>
                          <a:spcPct val="100000"/>
                        </a:lnSpc>
                        <a:spcBef>
                          <a:spcPts val="176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60280" indent="-18504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Araç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ruhsat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fotokopisi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74160" indent="-185040">
                        <a:lnSpc>
                          <a:spcPct val="101000"/>
                        </a:lnSpc>
                        <a:spcBef>
                          <a:spcPts val="11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Nüfuscüzdan</a:t>
                      </a:r>
                      <a:r>
                        <a:rPr b="0" lang="tr-TR" sz="1300" spc="-29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fotokopisi 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4-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Noter</a:t>
                      </a:r>
                      <a:r>
                        <a:rPr b="0" lang="tr-TR" sz="1300" spc="-22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Satış</a:t>
                      </a:r>
                      <a:r>
                        <a:rPr b="0" lang="tr-TR" sz="1300" spc="-21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Sözleşmesi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74160">
                        <a:lnSpc>
                          <a:spcPts val="1551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5-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Yetki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Belgesi veya</a:t>
                      </a:r>
                      <a:r>
                        <a:rPr b="0" lang="tr-TR" sz="1300" spc="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vekâletname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3240" algn="ctr">
                        <a:lnSpc>
                          <a:spcPct val="100000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6976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b="1" lang="tr-TR" sz="1300" spc="-46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2000"/>
                        </a:lnSpc>
                        <a:spcBef>
                          <a:spcPts val="11"/>
                        </a:spcBef>
                      </a:pP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Daire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80" strike="noStrike">
                          <a:solidFill>
                            <a:srgbClr val="000000"/>
                          </a:solidFill>
                          <a:latin typeface="Arial"/>
                        </a:rPr>
                        <a:t>Müessese</a:t>
                      </a:r>
                      <a:r>
                        <a:rPr b="0" lang="tr-TR" sz="1300" spc="-1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Sivil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Savunma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Planı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İnceleme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Onaylama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İşlemleri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74160">
                        <a:lnSpc>
                          <a:spcPct val="102000"/>
                        </a:lnSpc>
                        <a:spcBef>
                          <a:spcPts val="11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1-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Planı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yapan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Kuruma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ait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üst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yazı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ekleri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2-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İncelenecek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Sivil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Savunma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Planı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3240" algn="ctr">
                        <a:lnSpc>
                          <a:spcPct val="100000"/>
                        </a:lnSpc>
                        <a:spcBef>
                          <a:spcPts val="856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687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b="1" lang="tr-TR" sz="1300" spc="-46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11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ts val="1556"/>
                        </a:lnSpc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Sivil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Savunma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Planı ve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Savaş</a:t>
                      </a:r>
                      <a:r>
                        <a:rPr b="0" lang="tr-TR" sz="1300" spc="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Hasar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b="0" lang="tr-TR" sz="1300" spc="-80" strike="noStrike">
                          <a:solidFill>
                            <a:srgbClr val="000000"/>
                          </a:solidFill>
                          <a:latin typeface="Arial"/>
                        </a:rPr>
                        <a:t>Onarım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Planı </a:t>
                      </a:r>
                      <a:r>
                        <a:rPr b="0" lang="tr-TR" sz="1300" spc="-80" strike="noStrike">
                          <a:solidFill>
                            <a:srgbClr val="000000"/>
                          </a:solidFill>
                          <a:latin typeface="Arial"/>
                        </a:rPr>
                        <a:t>Yapacak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Kurumların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Bilgi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Talepleri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74160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Yazılı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3240" algn="ctr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693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300" spc="-46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12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0000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Gönüllülük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Başvurusu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54160" indent="-178560">
                        <a:lnSpc>
                          <a:spcPts val="1556"/>
                        </a:lnSpc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ct val="100000"/>
                        </a:lnSpc>
                        <a:spcBef>
                          <a:spcPts val="34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Adet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fotoğraf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Gönüllülük</a:t>
                      </a:r>
                      <a:r>
                        <a:rPr b="0" lang="tr-TR" sz="1300" spc="-10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Taahhütnamesi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3240" algn="ctr">
                        <a:lnSpc>
                          <a:spcPct val="100000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1092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b="1" lang="tr-TR" sz="1300" spc="-46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13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0000"/>
                        </a:lnSpc>
                        <a:spcBef>
                          <a:spcPts val="1111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Acil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Yardım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Talepleri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54160" indent="-178560">
                        <a:lnSpc>
                          <a:spcPct val="101000"/>
                        </a:lnSpc>
                        <a:spcBef>
                          <a:spcPts val="320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Afetzedeler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için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Kaymakamlıklarda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kurulan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komisyonların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tespit 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dosyasının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(belgeler)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hafta</a:t>
                      </a:r>
                      <a:r>
                        <a:rPr b="0" lang="tr-TR" sz="1300" spc="-18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için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İl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Müdürlüğümüze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gönderilmesi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ct val="101000"/>
                        </a:lnSpc>
                        <a:spcBef>
                          <a:spcPts val="11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Altyapı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için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Belediye </a:t>
                      </a:r>
                      <a:r>
                        <a:rPr b="0" lang="tr-TR" sz="1300" spc="-60" strike="noStrike">
                          <a:solidFill>
                            <a:srgbClr val="000000"/>
                          </a:solidFill>
                          <a:latin typeface="Arial"/>
                        </a:rPr>
                        <a:t>tespit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dosyasının </a:t>
                      </a:r>
                      <a:r>
                        <a:rPr b="0" lang="tr-TR" sz="1300" spc="-75" strike="noStrike">
                          <a:solidFill>
                            <a:srgbClr val="000000"/>
                          </a:solidFill>
                          <a:latin typeface="Arial"/>
                        </a:rPr>
                        <a:t>Kaymakamlıklar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aracılığıyla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r>
                        <a:rPr b="0" lang="tr-TR" sz="1300" spc="-1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içinde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İl</a:t>
                      </a:r>
                      <a:r>
                        <a:rPr b="0" lang="tr-TR" sz="1300" spc="-10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Müdürlüğümüze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gönderilmesi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135720" indent="54720" algn="just">
                        <a:lnSpc>
                          <a:spcPct val="101000"/>
                        </a:lnSpc>
                        <a:spcBef>
                          <a:spcPts val="1131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İnceleme sonrası 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Başkanlıktan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talep 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edilmesi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için</a:t>
                      </a:r>
                      <a:r>
                        <a:rPr b="0" lang="tr-TR" sz="1300" spc="-15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2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r>
                        <a:rPr b="0" lang="tr-TR" sz="1300" spc="-15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2296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tr-TR" sz="1300" spc="-46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14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1000"/>
                        </a:lnSpc>
                      </a:pP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Hasar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tespit</a:t>
                      </a:r>
                      <a:r>
                        <a:rPr b="0" lang="tr-TR" sz="1300" spc="-16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durumuna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göre</a:t>
                      </a:r>
                      <a:r>
                        <a:rPr b="0" lang="tr-TR" sz="1300" spc="-15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ağır</a:t>
                      </a:r>
                      <a:r>
                        <a:rPr b="0" lang="tr-TR" sz="1300" spc="-15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ve</a:t>
                      </a:r>
                      <a:r>
                        <a:rPr b="0" lang="tr-TR" sz="1300" spc="-15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orta 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hasar</a:t>
                      </a:r>
                      <a:r>
                        <a:rPr b="0" lang="tr-TR" sz="1300" spc="-15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hak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sahipliği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çalışması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54160" indent="-178560">
                        <a:lnSpc>
                          <a:spcPct val="100000"/>
                        </a:lnSpc>
                        <a:spcBef>
                          <a:spcPts val="425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ct val="100000"/>
                        </a:lnSpc>
                        <a:spcBef>
                          <a:spcPts val="40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Mülkiyeti</a:t>
                      </a:r>
                      <a:r>
                        <a:rPr b="0" lang="tr-TR" sz="1300" spc="-114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kendi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adına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olan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hak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sahipliklerinde;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340920" indent="-85680">
                        <a:lnSpc>
                          <a:spcPct val="100000"/>
                        </a:lnSpc>
                        <a:spcBef>
                          <a:spcPts val="34"/>
                        </a:spcBef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Tapu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Kimlik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EmlakBeyanı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340920" indent="-8568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Başvuru</a:t>
                      </a:r>
                      <a:r>
                        <a:rPr b="0" lang="tr-TR" sz="1300" spc="-8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formu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254160" indent="-178560">
                        <a:lnSpc>
                          <a:spcPct val="100000"/>
                        </a:lnSpc>
                        <a:spcBef>
                          <a:spcPts val="11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Mülkiyeti</a:t>
                      </a:r>
                      <a:r>
                        <a:rPr b="0" lang="tr-TR" sz="1300" spc="-10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evli</a:t>
                      </a:r>
                      <a:r>
                        <a:rPr b="0" lang="tr-TR" sz="1300" spc="-10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evlat</a:t>
                      </a: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durumunda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olanlarda;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340920" indent="-85680">
                        <a:lnSpc>
                          <a:spcPct val="100000"/>
                        </a:lnSpc>
                        <a:spcBef>
                          <a:spcPts val="34"/>
                        </a:spcBef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Tapu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ikametgâhı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340920" indent="-85680">
                        <a:lnSpc>
                          <a:spcPct val="100000"/>
                        </a:lnSpc>
                        <a:spcBef>
                          <a:spcPts val="40"/>
                        </a:spcBef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Kendi</a:t>
                      </a:r>
                      <a:r>
                        <a:rPr b="0" lang="tr-TR" sz="1300" spc="-114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adlarına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elektrik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su</a:t>
                      </a:r>
                      <a:r>
                        <a:rPr b="0" lang="tr-TR" sz="1300" spc="-10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telefon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faturaları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74160" indent="179640">
                        <a:lnSpc>
                          <a:spcPts val="1579"/>
                        </a:lnSpc>
                        <a:spcBef>
                          <a:spcPts val="45"/>
                        </a:spcBef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Diğer </a:t>
                      </a:r>
                      <a:r>
                        <a:rPr b="0" lang="tr-TR" sz="1300" spc="-60" strike="noStrike">
                          <a:solidFill>
                            <a:srgbClr val="000000"/>
                          </a:solidFill>
                          <a:latin typeface="Arial"/>
                        </a:rPr>
                        <a:t>ispatlayıcı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belgeler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4-</a:t>
                      </a:r>
                      <a:r>
                        <a:rPr b="0" lang="tr-TR" sz="13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Kooperatiflerde;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344160" indent="-82800">
                        <a:lnSpc>
                          <a:spcPts val="1511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Kooperatif</a:t>
                      </a:r>
                      <a:r>
                        <a:rPr b="0" lang="tr-TR" sz="1300" spc="-24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üyesi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olduğunu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bildiren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noter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onaylı</a:t>
                      </a:r>
                      <a:r>
                        <a:rPr b="0" lang="tr-TR" sz="1300" spc="-2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üyeisim</a:t>
                      </a:r>
                      <a:r>
                        <a:rPr b="0" lang="tr-TR" sz="1300" spc="-2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listesi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lvl="1" marL="344160" indent="-8280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Kooperatif</a:t>
                      </a:r>
                      <a:r>
                        <a:rPr b="0" lang="tr-TR" sz="1300" spc="-9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tapusu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4320" algn="ctr">
                        <a:lnSpc>
                          <a:spcPct val="100000"/>
                        </a:lnSpc>
                      </a:pP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1 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872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</a:tbl>
          </a:graphicData>
        </a:graphic>
      </p:graphicFrame>
      <p:grpSp>
        <p:nvGrpSpPr>
          <p:cNvPr id="40" name="Group 3"/>
          <p:cNvGrpSpPr/>
          <p:nvPr/>
        </p:nvGrpSpPr>
        <p:grpSpPr>
          <a:xfrm>
            <a:off x="596880" y="138960"/>
            <a:ext cx="9627120" cy="1227960"/>
            <a:chOff x="596880" y="138960"/>
            <a:chExt cx="9627120" cy="1227960"/>
          </a:xfrm>
        </p:grpSpPr>
        <p:sp>
          <p:nvSpPr>
            <p:cNvPr id="41" name="CustomShape 4"/>
            <p:cNvSpPr/>
            <p:nvPr/>
          </p:nvSpPr>
          <p:spPr>
            <a:xfrm>
              <a:off x="640800" y="213120"/>
              <a:ext cx="9583200" cy="1153800"/>
            </a:xfrm>
            <a:custGeom>
              <a:avLst/>
              <a:gdLst/>
              <a:ahLst/>
              <a:rect l="l" t="t" r="r" b="b"/>
              <a:pathLst>
                <a:path w="9470390" h="930275">
                  <a:moveTo>
                    <a:pt x="9470390" y="0"/>
                  </a:moveTo>
                  <a:lnTo>
                    <a:pt x="0" y="0"/>
                  </a:lnTo>
                  <a:lnTo>
                    <a:pt x="0" y="930275"/>
                  </a:lnTo>
                  <a:lnTo>
                    <a:pt x="9470390" y="930275"/>
                  </a:lnTo>
                  <a:lnTo>
                    <a:pt x="9470390" y="0"/>
                  </a:lnTo>
                  <a:close/>
                </a:path>
              </a:pathLst>
            </a:custGeom>
            <a:solidFill>
              <a:srgbClr val="4f81ba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CustomShape 5"/>
            <p:cNvSpPr/>
            <p:nvPr/>
          </p:nvSpPr>
          <p:spPr>
            <a:xfrm>
              <a:off x="596880" y="138960"/>
              <a:ext cx="1157400" cy="1227960"/>
            </a:xfrm>
            <a:prstGeom prst="rect">
              <a:avLst/>
            </a:prstGeom>
            <a:blipFill rotWithShape="0">
              <a:blip r:embed="rId1"/>
              <a:stretch>
                <a:fillRect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3" name="CustomShape 6"/>
          <p:cNvSpPr/>
          <p:nvPr/>
        </p:nvSpPr>
        <p:spPr>
          <a:xfrm>
            <a:off x="639360" y="288000"/>
            <a:ext cx="9468720" cy="90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840" bIns="0">
            <a:spAutoFit/>
          </a:bodyPr>
          <a:p>
            <a:pPr marL="4054320" indent="484560">
              <a:lnSpc>
                <a:spcPts val="2330"/>
              </a:lnSpc>
              <a:spcBef>
                <a:spcPts val="54"/>
              </a:spcBef>
            </a:pPr>
            <a:r>
              <a:rPr b="1" lang="tr-TR" sz="1500" spc="-7" strike="noStrike">
                <a:solidFill>
                  <a:srgbClr val="ffffff"/>
                </a:solidFill>
                <a:latin typeface="Trebuchet MS"/>
                <a:ea typeface="DejaVu Sans"/>
              </a:rPr>
              <a:t>                  </a:t>
            </a:r>
            <a:r>
              <a:rPr b="1" lang="tr-TR" sz="1500" spc="-7" strike="noStrike">
                <a:solidFill>
                  <a:srgbClr val="ffffff"/>
                </a:solidFill>
                <a:latin typeface="Trebuchet MS"/>
                <a:ea typeface="DejaVu Sans"/>
              </a:rPr>
              <a:t>T.C.</a:t>
            </a:r>
            <a:endParaRPr b="0" lang="tr-TR" sz="1500" spc="-1" strike="noStrike">
              <a:latin typeface="Arial"/>
            </a:endParaRPr>
          </a:p>
          <a:p>
            <a:pPr marL="4054320" indent="484560">
              <a:lnSpc>
                <a:spcPts val="2330"/>
              </a:lnSpc>
              <a:spcBef>
                <a:spcPts val="54"/>
              </a:spcBef>
            </a:pPr>
            <a:r>
              <a:rPr b="1" lang="tr-TR" sz="1500" spc="-97" strike="noStrike">
                <a:solidFill>
                  <a:srgbClr val="ffffff"/>
                </a:solidFill>
                <a:latin typeface="Trebuchet MS"/>
                <a:ea typeface="DejaVu Sans"/>
              </a:rPr>
              <a:t>               </a:t>
            </a:r>
            <a:r>
              <a:rPr b="1" lang="tr-TR" sz="1500" spc="-97" strike="noStrike">
                <a:solidFill>
                  <a:srgbClr val="ffffff"/>
                </a:solidFill>
                <a:latin typeface="Trebuchet MS"/>
                <a:ea typeface="DejaVu Sans"/>
              </a:rPr>
              <a:t>IĞDIR</a:t>
            </a:r>
            <a:r>
              <a:rPr b="1" lang="tr-TR" sz="1500" spc="-137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1" lang="tr-TR" sz="1500" spc="-75" strike="noStrike">
                <a:solidFill>
                  <a:srgbClr val="ffffff"/>
                </a:solidFill>
                <a:latin typeface="Trebuchet MS"/>
                <a:ea typeface="DejaVu Sans"/>
              </a:rPr>
              <a:t>VALİLİĞİ</a:t>
            </a:r>
            <a:endParaRPr b="0" lang="tr-TR" sz="1500" spc="-1" strike="noStrike">
              <a:latin typeface="Arial"/>
            </a:endParaRPr>
          </a:p>
          <a:p>
            <a:pPr marL="4054320" indent="484560">
              <a:lnSpc>
                <a:spcPts val="2330"/>
              </a:lnSpc>
              <a:spcBef>
                <a:spcPts val="54"/>
              </a:spcBef>
            </a:pPr>
            <a:r>
              <a:rPr b="1" lang="tr-TR" sz="1500" spc="-7" strike="noStrike">
                <a:solidFill>
                  <a:srgbClr val="ffffff"/>
                </a:solidFill>
                <a:latin typeface="Trebuchet MS"/>
                <a:ea typeface="DejaVu Sans"/>
              </a:rPr>
              <a:t>İl Afet </a:t>
            </a:r>
            <a:r>
              <a:rPr b="1" lang="tr-TR" sz="1500" spc="-1" strike="noStrike">
                <a:solidFill>
                  <a:srgbClr val="ffffff"/>
                </a:solidFill>
                <a:latin typeface="Trebuchet MS"/>
                <a:ea typeface="DejaVu Sans"/>
              </a:rPr>
              <a:t>ve </a:t>
            </a:r>
            <a:r>
              <a:rPr b="1" lang="tr-TR" sz="1500" spc="-7" strike="noStrike">
                <a:solidFill>
                  <a:srgbClr val="ffffff"/>
                </a:solidFill>
                <a:latin typeface="Trebuchet MS"/>
                <a:ea typeface="DejaVu Sans"/>
              </a:rPr>
              <a:t>Acil Durum</a:t>
            </a:r>
            <a:r>
              <a:rPr b="1" lang="tr-TR" sz="1500" spc="-1" strike="noStrike">
                <a:solidFill>
                  <a:srgbClr val="ffffff"/>
                </a:solidFill>
                <a:latin typeface="Trebuchet MS"/>
                <a:ea typeface="DejaVu Sans"/>
              </a:rPr>
              <a:t> </a:t>
            </a:r>
            <a:r>
              <a:rPr b="1" lang="tr-TR" sz="1500" spc="-7" strike="noStrike">
                <a:solidFill>
                  <a:srgbClr val="ffffff"/>
                </a:solidFill>
                <a:latin typeface="Trebuchet MS"/>
                <a:ea typeface="DejaVu Sans"/>
              </a:rPr>
              <a:t>Müdürlüğü </a:t>
            </a:r>
            <a:endParaRPr b="0" lang="tr-TR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1"/>
          <p:cNvGraphicFramePr/>
          <p:nvPr/>
        </p:nvGraphicFramePr>
        <p:xfrm>
          <a:off x="583560" y="266760"/>
          <a:ext cx="9537480" cy="6007320"/>
        </p:xfrm>
        <a:graphic>
          <a:graphicData uri="http://schemas.openxmlformats.org/drawingml/2006/table">
            <a:tbl>
              <a:tblPr/>
              <a:tblGrid>
                <a:gridCol w="449280"/>
                <a:gridCol w="2900520"/>
                <a:gridCol w="4679640"/>
                <a:gridCol w="1508400"/>
              </a:tblGrid>
              <a:tr h="286200"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15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536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Afet hak sahipliği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bilgi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talepleri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536"/>
                        </a:spcBef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Hak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sahibi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detay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bilgilerini içerir</a:t>
                      </a:r>
                      <a:r>
                        <a:rPr b="0" lang="tr-TR" sz="13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872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550440">
                        <a:lnSpc>
                          <a:spcPts val="1531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8720">
                      <a:solidFill>
                        <a:srgbClr val="ffffff"/>
                      </a:solidFill>
                    </a:lnL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</a:tr>
              <a:tr h="2532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16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1000"/>
                        </a:lnSpc>
                      </a:pP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Yeni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yapılacak</a:t>
                      </a:r>
                      <a:r>
                        <a:rPr b="0" lang="tr-TR" sz="1300" spc="-13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konut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55" strike="noStrike">
                          <a:solidFill>
                            <a:srgbClr val="000000"/>
                          </a:solidFill>
                          <a:latin typeface="Arial"/>
                        </a:rPr>
                        <a:t>için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92" strike="noStrike">
                          <a:solidFill>
                            <a:srgbClr val="000000"/>
                          </a:solidFill>
                          <a:latin typeface="Arial"/>
                        </a:rPr>
                        <a:t>EYY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60" strike="noStrike">
                          <a:solidFill>
                            <a:srgbClr val="000000"/>
                          </a:solidFill>
                          <a:latin typeface="Arial"/>
                        </a:rPr>
                        <a:t>(Evini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Yapana</a:t>
                      </a:r>
                      <a:r>
                        <a:rPr b="0" lang="tr-TR" sz="1300" spc="-22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Yardım)</a:t>
                      </a:r>
                      <a:r>
                        <a:rPr b="0" lang="tr-TR" sz="1300" spc="-2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Kredi</a:t>
                      </a:r>
                      <a:r>
                        <a:rPr b="0" lang="tr-TR" sz="1300" spc="-2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işlemleri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344160" indent="-244080">
                        <a:lnSpc>
                          <a:spcPct val="100000"/>
                        </a:lnSpc>
                        <a:spcBef>
                          <a:spcPts val="295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 indent="-24408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Haksahipliğiincelemekomisyonkararı(Haksahipliğibelgesi)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3-</a:t>
                      </a:r>
                      <a:r>
                        <a:rPr b="0" lang="tr-TR" sz="1300" spc="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Taahhütname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344160" indent="-244080">
                        <a:lnSpc>
                          <a:spcPct val="100000"/>
                        </a:lnSpc>
                        <a:spcBef>
                          <a:spcPts val="34"/>
                        </a:spcBef>
                        <a:buClr>
                          <a:srgbClr val="000000"/>
                        </a:buClr>
                        <a:buFont typeface="StarSymbol"/>
                        <a:buAutoNum type="arabicPlain" startAt="4"/>
                      </a:pP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Tapu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ve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imar</a:t>
                      </a:r>
                      <a:r>
                        <a:rPr b="0" lang="tr-TR" sz="1300" spc="-23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çapı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 indent="-244080">
                        <a:lnSpc>
                          <a:spcPct val="100000"/>
                        </a:lnSpc>
                        <a:spcBef>
                          <a:spcPts val="20"/>
                        </a:spcBef>
                        <a:buClr>
                          <a:srgbClr val="000000"/>
                        </a:buClr>
                        <a:buFont typeface="StarSymbol"/>
                        <a:buAutoNum type="arabicPlain" startAt="4"/>
                      </a:pP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Yer</a:t>
                      </a:r>
                      <a:r>
                        <a:rPr b="0" lang="tr-TR" sz="1300" spc="-19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seçim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protokolü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26" strike="noStrike">
                          <a:solidFill>
                            <a:srgbClr val="000000"/>
                          </a:solidFill>
                          <a:latin typeface="Arial"/>
                        </a:rPr>
                        <a:t>(ilgili</a:t>
                      </a:r>
                      <a:r>
                        <a:rPr b="0" lang="tr-TR" sz="1300" spc="-19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kurumlara</a:t>
                      </a:r>
                      <a:r>
                        <a:rPr b="0" lang="tr-TR" sz="1300" spc="-17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imzalatılmış)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6- Proje çizim</a:t>
                      </a:r>
                      <a:r>
                        <a:rPr b="0" lang="tr-TR" sz="1300" spc="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veonaylanması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ts val="1599"/>
                        </a:lnSpc>
                        <a:spcBef>
                          <a:spcPts val="45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7-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Zemin Etüdünün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yapılması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8- İnşaata</a:t>
                      </a:r>
                      <a:r>
                        <a:rPr b="0" lang="tr-TR" sz="13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başlanması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ts val="1570"/>
                        </a:lnSpc>
                        <a:spcBef>
                          <a:spcPts val="14"/>
                        </a:spcBef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9-</a:t>
                      </a:r>
                      <a:r>
                        <a:rPr b="0" lang="tr-TR" sz="1300" spc="5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Seviye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tespit</a:t>
                      </a:r>
                      <a:r>
                        <a:rPr b="0" lang="tr-TR" sz="1300" spc="-20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tutanaklarının</a:t>
                      </a:r>
                      <a:r>
                        <a:rPr b="0" lang="tr-TR" sz="1300" spc="-19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hazırlanması  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10-EYYhakediş</a:t>
                      </a:r>
                      <a:r>
                        <a:rPr b="0" lang="tr-TR" sz="1300" spc="-2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raporlarının</a:t>
                      </a:r>
                      <a:r>
                        <a:rPr b="0" lang="tr-TR" sz="1300" spc="-20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hazırlanması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339840" indent="-239400">
                        <a:lnSpc>
                          <a:spcPts val="1531"/>
                        </a:lnSpc>
                        <a:buClr>
                          <a:srgbClr val="000000"/>
                        </a:buClr>
                        <a:buFont typeface="StarSymbol"/>
                        <a:buAutoNum type="arabicPlain" startAt="11"/>
                      </a:pP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Vergi</a:t>
                      </a:r>
                      <a:r>
                        <a:rPr b="0" lang="tr-TR" sz="1300" spc="-20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dairesinden</a:t>
                      </a:r>
                      <a:r>
                        <a:rPr b="0" lang="tr-TR" sz="1300" spc="-19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vergi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mükellefi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olup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41" strike="noStrike">
                          <a:solidFill>
                            <a:srgbClr val="000000"/>
                          </a:solidFill>
                          <a:latin typeface="Arial"/>
                        </a:rPr>
                        <a:t>olmadığına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dair</a:t>
                      </a:r>
                      <a:r>
                        <a:rPr b="0" lang="tr-TR" sz="1300" spc="-18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yazı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359280" indent="-259200">
                        <a:lnSpc>
                          <a:spcPct val="100000"/>
                        </a:lnSpc>
                        <a:spcBef>
                          <a:spcPts val="40"/>
                        </a:spcBef>
                        <a:buClr>
                          <a:srgbClr val="000000"/>
                        </a:buClr>
                        <a:buFont typeface="StarSymbol"/>
                        <a:buAutoNum type="arabicPlain" startAt="11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Ödeme</a:t>
                      </a:r>
                      <a:r>
                        <a:rPr b="0" lang="tr-TR" sz="1300" spc="-13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emri</a:t>
                      </a:r>
                      <a:r>
                        <a:rPr b="0" lang="tr-TR" sz="1300" spc="-1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belgesinin</a:t>
                      </a:r>
                      <a:r>
                        <a:rPr b="0" lang="tr-TR" sz="1300" spc="-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hazırlanması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872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306720" algn="ctr">
                        <a:lnSpc>
                          <a:spcPct val="101000"/>
                        </a:lnSpc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Yer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seçim 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protok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ol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ünün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74880" algn="ctr">
                        <a:lnSpc>
                          <a:spcPts val="1599"/>
                        </a:lnSpc>
                        <a:spcBef>
                          <a:spcPts val="45"/>
                        </a:spcBef>
                      </a:pPr>
                      <a:r>
                        <a:rPr b="0" lang="tr-TR" sz="1300" spc="-72" strike="noStrike">
                          <a:solidFill>
                            <a:srgbClr val="000000"/>
                          </a:solidFill>
                          <a:latin typeface="Arial"/>
                        </a:rPr>
                        <a:t>hazırlanma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süreci </a:t>
                      </a:r>
                      <a:r>
                        <a:rPr b="0" lang="tr-TR" sz="1300" spc="-46" strike="noStrike">
                          <a:solidFill>
                            <a:srgbClr val="000000"/>
                          </a:solidFill>
                          <a:latin typeface="Arial"/>
                        </a:rPr>
                        <a:t>ile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birlikte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1-2</a:t>
                      </a:r>
                      <a:r>
                        <a:rPr b="0" lang="tr-TR" sz="1300" spc="-26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ay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8720">
                      <a:solidFill>
                        <a:srgbClr val="ffffff"/>
                      </a:solidFill>
                    </a:lnL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</a:tr>
              <a:tr h="2442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17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99000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EYY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ile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hazır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konut alınması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işlemleri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344160" indent="-244080">
                        <a:lnSpc>
                          <a:spcPts val="1556"/>
                        </a:lnSpc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 indent="-244080">
                        <a:lnSpc>
                          <a:spcPct val="100000"/>
                        </a:lnSpc>
                        <a:spcBef>
                          <a:spcPts val="34"/>
                        </a:spcBef>
                        <a:buClr>
                          <a:srgbClr val="000000"/>
                        </a:buClr>
                        <a:buFont typeface="StarSymbol"/>
                        <a:buAutoNum type="arabicPlain"/>
                      </a:pPr>
                      <a:r>
                        <a:rPr b="0" lang="tr-TR" sz="1300" spc="-86" strike="noStrike">
                          <a:solidFill>
                            <a:srgbClr val="000000"/>
                          </a:solidFill>
                          <a:latin typeface="Arial"/>
                        </a:rPr>
                        <a:t>Hak </a:t>
                      </a:r>
                      <a:r>
                        <a:rPr b="0" lang="tr-TR" sz="1300" spc="-60" strike="noStrike">
                          <a:solidFill>
                            <a:srgbClr val="000000"/>
                          </a:solidFill>
                          <a:latin typeface="Arial"/>
                        </a:rPr>
                        <a:t>sahipliği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66" strike="noStrike">
                          <a:solidFill>
                            <a:srgbClr val="000000"/>
                          </a:solidFill>
                          <a:latin typeface="Arial"/>
                        </a:rPr>
                        <a:t>belgesi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3-</a:t>
                      </a:r>
                      <a:r>
                        <a:rPr b="0" lang="tr-TR" sz="1300" spc="29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Taahhütname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344160" indent="-244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tarSymbol"/>
                        <a:buAutoNum type="arabicPlain" startAt="4"/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Alınacak evin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tapufotokopisi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344160" indent="-244080">
                        <a:lnSpc>
                          <a:spcPct val="100000"/>
                        </a:lnSpc>
                        <a:spcBef>
                          <a:spcPts val="60"/>
                        </a:spcBef>
                        <a:buClr>
                          <a:srgbClr val="000000"/>
                        </a:buClr>
                        <a:buFont typeface="StarSymbol"/>
                        <a:buAutoNum type="arabicPlain" startAt="4"/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Yapı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kullanma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izin</a:t>
                      </a:r>
                      <a:r>
                        <a:rPr b="0" lang="tr-TR" sz="1300" spc="-126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belgesi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(belediyesinde)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344160" indent="-244080">
                        <a:lnSpc>
                          <a:spcPct val="100000"/>
                        </a:lnSpc>
                        <a:spcBef>
                          <a:spcPts val="26"/>
                        </a:spcBef>
                        <a:buClr>
                          <a:srgbClr val="000000"/>
                        </a:buClr>
                        <a:buFont typeface="StarSymbol"/>
                        <a:buAutoNum type="arabicPlain" startAt="4"/>
                      </a:pP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İnşaat</a:t>
                      </a:r>
                      <a:r>
                        <a:rPr b="0" lang="tr-TR" sz="1300" spc="-14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ruhsat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fotokopisi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(belediyesinden</a:t>
                      </a:r>
                      <a:r>
                        <a:rPr b="0" lang="tr-TR" sz="1300" spc="-12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onaylı)</a:t>
                      </a:r>
                      <a:endParaRPr b="0" lang="tr-TR" sz="1300" spc="-1" strike="noStrike">
                        <a:latin typeface="Arial"/>
                      </a:endParaRPr>
                    </a:p>
                    <a:p>
                      <a:pPr marL="99000" indent="-244080">
                        <a:lnSpc>
                          <a:spcPts val="1551"/>
                        </a:lnSpc>
                        <a:spcBef>
                          <a:spcPts val="96"/>
                        </a:spcBef>
                        <a:buClr>
                          <a:srgbClr val="000000"/>
                        </a:buClr>
                        <a:buFont typeface="StarSymbol"/>
                        <a:buAutoNum type="arabicPlain" startAt="4"/>
                      </a:pP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Kooperatiften</a:t>
                      </a:r>
                      <a:r>
                        <a:rPr b="0" lang="tr-TR" sz="1300" spc="-21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alınacak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21" strike="noStrike">
                          <a:solidFill>
                            <a:srgbClr val="000000"/>
                          </a:solidFill>
                          <a:latin typeface="Arial"/>
                        </a:rPr>
                        <a:t>isekoop.</a:t>
                      </a:r>
                      <a:r>
                        <a:rPr b="0" lang="tr-TR" sz="1300" spc="-20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2" strike="noStrike">
                          <a:solidFill>
                            <a:srgbClr val="000000"/>
                          </a:solidFill>
                          <a:latin typeface="Arial"/>
                        </a:rPr>
                        <a:t>ilişik</a:t>
                      </a:r>
                      <a:r>
                        <a:rPr b="0" lang="tr-TR" sz="1300" spc="-19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kesildiğine</a:t>
                      </a:r>
                      <a:r>
                        <a:rPr b="0" lang="tr-TR" sz="1300" spc="-20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dair</a:t>
                      </a:r>
                      <a:r>
                        <a:rPr b="0" lang="tr-TR" sz="1300" spc="-20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35" strike="noStrike">
                          <a:solidFill>
                            <a:srgbClr val="000000"/>
                          </a:solidFill>
                          <a:latin typeface="Arial"/>
                        </a:rPr>
                        <a:t>yazı 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8-</a:t>
                      </a:r>
                      <a:r>
                        <a:rPr b="0" lang="tr-TR" sz="1300" spc="228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Kooperatif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karar</a:t>
                      </a:r>
                      <a:r>
                        <a:rPr b="0" lang="tr-TR" sz="1300" spc="-157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defteri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fotokopisi(ev</a:t>
                      </a:r>
                      <a:r>
                        <a:rPr b="0" lang="tr-TR" sz="1300" spc="-17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ile</a:t>
                      </a:r>
                      <a:r>
                        <a:rPr b="0" lang="tr-TR" sz="1300" spc="-14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ilgili</a:t>
                      </a:r>
                      <a:r>
                        <a:rPr b="0" lang="tr-TR" sz="1300" spc="-160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kısım)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872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b="0" lang="tr-TR" sz="1800" spc="-1" strike="noStrike">
                        <a:latin typeface="Arial"/>
                      </a:endParaRPr>
                    </a:p>
                    <a:p>
                      <a:pPr marL="527760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8720">
                      <a:solidFill>
                        <a:srgbClr val="ffffff"/>
                      </a:solidFill>
                    </a:lnL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460440"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51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18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Hukuki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görüşler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Talebe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ilişkin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detay içerikleri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barındıran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dilekçe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ve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eki</a:t>
                      </a:r>
                      <a:r>
                        <a:rPr b="0" lang="tr-TR" sz="1300" spc="83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belgeler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872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527760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8720">
                      <a:solidFill>
                        <a:srgbClr val="ffffff"/>
                      </a:solidFill>
                    </a:lnL>
                    <a:lnT w="1872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5d9ef"/>
                    </a:solidFill>
                  </a:tcPr>
                </a:tc>
              </a:tr>
              <a:tr h="286200"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b="1" lang="tr-TR" sz="13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19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544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Ödeme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Talepleri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99000">
                        <a:lnSpc>
                          <a:spcPct val="100000"/>
                        </a:lnSpc>
                        <a:spcBef>
                          <a:spcPts val="544"/>
                        </a:spcBef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Fatura ve ilgili</a:t>
                      </a:r>
                      <a:r>
                        <a:rPr b="0" lang="tr-TR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bilgiler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872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550440">
                        <a:lnSpc>
                          <a:spcPts val="1531"/>
                        </a:lnSpc>
                      </a:pPr>
                      <a:r>
                        <a:rPr b="0" lang="tr-TR" sz="1300" spc="-7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r>
                        <a:rPr b="0" lang="tr-TR" sz="1300" spc="-15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0" lang="tr-TR" sz="1300" spc="-12" strike="noStrike">
                          <a:solidFill>
                            <a:srgbClr val="000000"/>
                          </a:solidFill>
                          <a:latin typeface="Arial"/>
                        </a:rPr>
                        <a:t>gün</a:t>
                      </a:r>
                      <a:endParaRPr b="0" lang="tr-TR" sz="1300" spc="-1" strike="noStrike">
                        <a:latin typeface="Arial"/>
                      </a:endParaRPr>
                    </a:p>
                  </a:txBody>
                  <a:tcPr marL="91440" marR="91440">
                    <a:lnL w="18720">
                      <a:solidFill>
                        <a:srgbClr val="ffffff"/>
                      </a:solidFill>
                    </a:lnL>
                    <a:lnT w="12240">
                      <a:solidFill>
                        <a:srgbClr val="ffffff"/>
                      </a:solidFill>
                    </a:lnT>
                    <a:solidFill>
                      <a:srgbClr val="dbe3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LibreOffice/6.1.5.1$Linux_X86_64 LibreOffice_project/10$Build-1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2020-01-23T12:56:31Z</dcterms:created>
  <dc:creator>VOYAGER</dc:creator>
  <dc:description/>
  <dc:language>tr-TR</dc:language>
  <cp:lastModifiedBy/>
  <dcterms:modified xsi:type="dcterms:W3CDTF">2020-01-28T10:21:54Z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2019-03-28T00:00:00Z</vt:filetime>
  </property>
  <property fmtid="{D5CDD505-2E9C-101B-9397-08002B2CF9AE}" pid="4" name="Creator">
    <vt:lpwstr>Microsoft® Word 2016</vt:lpwstr>
  </property>
  <property fmtid="{D5CDD505-2E9C-101B-9397-08002B2CF9AE}" pid="5" name="HyperlinksChanged">
    <vt:bool>0</vt:bool>
  </property>
  <property fmtid="{D5CDD505-2E9C-101B-9397-08002B2CF9AE}" pid="6" name="LastSaved">
    <vt:filetime>2020-01-23T00:00:00Z</vt:filetime>
  </property>
  <property fmtid="{D5CDD505-2E9C-101B-9397-08002B2CF9AE}" pid="7" name="LinksUpToDate">
    <vt:bool>0</vt:bool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</Properties>
</file>